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7" r:id="rId2"/>
    <p:sldId id="362" r:id="rId3"/>
    <p:sldId id="432" r:id="rId4"/>
    <p:sldId id="445" r:id="rId5"/>
    <p:sldId id="385" r:id="rId6"/>
    <p:sldId id="386" r:id="rId7"/>
    <p:sldId id="400" r:id="rId8"/>
    <p:sldId id="401" r:id="rId9"/>
    <p:sldId id="446" r:id="rId10"/>
    <p:sldId id="389" r:id="rId11"/>
    <p:sldId id="390" r:id="rId12"/>
    <p:sldId id="447" r:id="rId13"/>
    <p:sldId id="448" r:id="rId14"/>
    <p:sldId id="449" r:id="rId15"/>
    <p:sldId id="450" r:id="rId16"/>
    <p:sldId id="452" r:id="rId17"/>
    <p:sldId id="453" r:id="rId18"/>
    <p:sldId id="455" r:id="rId19"/>
    <p:sldId id="454" r:id="rId20"/>
    <p:sldId id="340" r:id="rId21"/>
    <p:sldId id="436" r:id="rId22"/>
    <p:sldId id="363" r:id="rId23"/>
    <p:sldId id="433" r:id="rId24"/>
    <p:sldId id="444" r:id="rId25"/>
    <p:sldId id="391" r:id="rId26"/>
    <p:sldId id="435" r:id="rId27"/>
    <p:sldId id="439" r:id="rId28"/>
    <p:sldId id="412" r:id="rId29"/>
    <p:sldId id="437" r:id="rId30"/>
    <p:sldId id="440" r:id="rId31"/>
    <p:sldId id="441" r:id="rId32"/>
    <p:sldId id="451" r:id="rId33"/>
    <p:sldId id="443" r:id="rId34"/>
    <p:sldId id="442" r:id="rId35"/>
    <p:sldId id="456" r:id="rId36"/>
    <p:sldId id="457" r:id="rId37"/>
    <p:sldId id="424" r:id="rId38"/>
    <p:sldId id="26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D00"/>
    <a:srgbClr val="0082D3"/>
    <a:srgbClr val="E37500"/>
    <a:srgbClr val="F19800"/>
    <a:srgbClr val="C00D10"/>
    <a:srgbClr val="C00020"/>
    <a:srgbClr val="349B05"/>
    <a:srgbClr val="339605"/>
    <a:srgbClr val="79D827"/>
    <a:srgbClr val="8DD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1"/>
    <p:restoredTop sz="94591"/>
  </p:normalViewPr>
  <p:slideViewPr>
    <p:cSldViewPr snapToGrid="0" snapToObjects="1">
      <p:cViewPr varScale="1">
        <p:scale>
          <a:sx n="107" d="100"/>
          <a:sy n="107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0w walker" userId="ef3e09a72fbd8c99" providerId="LiveId" clId="{B34EDA1D-E9DE-EB42-9010-A4B8D909923D}"/>
    <pc:docChg chg="undo addSld delSld modSld modMainMaster">
      <pc:chgData name="shad0w walker" userId="ef3e09a72fbd8c99" providerId="LiveId" clId="{B34EDA1D-E9DE-EB42-9010-A4B8D909923D}" dt="2019-03-23T07:35:03.627" v="36" actId="14100"/>
      <pc:docMkLst>
        <pc:docMk/>
      </pc:docMkLst>
      <pc:sldChg chg="modSp">
        <pc:chgData name="shad0w walker" userId="ef3e09a72fbd8c99" providerId="LiveId" clId="{B34EDA1D-E9DE-EB42-9010-A4B8D909923D}" dt="2019-03-09T07:59:59.158" v="30" actId="20577"/>
        <pc:sldMkLst>
          <pc:docMk/>
          <pc:sldMk cId="1260955960" sldId="257"/>
        </pc:sldMkLst>
        <pc:spChg chg="mod">
          <ac:chgData name="shad0w walker" userId="ef3e09a72fbd8c99" providerId="LiveId" clId="{B34EDA1D-E9DE-EB42-9010-A4B8D909923D}" dt="2019-03-09T07:59:51.498" v="25" actId="20577"/>
          <ac:spMkLst>
            <pc:docMk/>
            <pc:sldMk cId="1260955960" sldId="257"/>
            <ac:spMk id="2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6.345" v="26" actId="20577"/>
          <ac:spMkLst>
            <pc:docMk/>
            <pc:sldMk cId="1260955960" sldId="257"/>
            <ac:spMk id="3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7.495" v="27" actId="20577"/>
          <ac:spMkLst>
            <pc:docMk/>
            <pc:sldMk cId="1260955960" sldId="257"/>
            <ac:spMk id="4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9.158" v="30" actId="20577"/>
          <ac:spMkLst>
            <pc:docMk/>
            <pc:sldMk cId="1260955960" sldId="257"/>
            <ac:spMk id="5" creationId="{00000000-0000-0000-0000-000000000000}"/>
          </ac:spMkLst>
        </pc:spChg>
      </pc:sldChg>
      <pc:sldChg chg="add del">
        <pc:chgData name="shad0w walker" userId="ef3e09a72fbd8c99" providerId="LiveId" clId="{B34EDA1D-E9DE-EB42-9010-A4B8D909923D}" dt="2019-03-09T08:00:15.418" v="32" actId="2696"/>
        <pc:sldMkLst>
          <pc:docMk/>
          <pc:sldMk cId="660666594" sldId="268"/>
        </pc:sldMkLst>
      </pc:sldChg>
      <pc:sldMasterChg chg="modSldLayout">
        <pc:chgData name="shad0w walker" userId="ef3e09a72fbd8c99" providerId="LiveId" clId="{B34EDA1D-E9DE-EB42-9010-A4B8D909923D}" dt="2019-03-23T07:35:03.627" v="36" actId="14100"/>
        <pc:sldMasterMkLst>
          <pc:docMk/>
          <pc:sldMasterMk cId="18364349" sldId="2147483651"/>
        </pc:sldMasterMkLst>
        <pc:sldLayoutChg chg="modSp">
          <pc:chgData name="shad0w walker" userId="ef3e09a72fbd8c99" providerId="LiveId" clId="{B34EDA1D-E9DE-EB42-9010-A4B8D909923D}" dt="2019-03-23T07:35:03.627" v="36" actId="14100"/>
          <pc:sldLayoutMkLst>
            <pc:docMk/>
            <pc:sldMasterMk cId="18364349" sldId="2147483651"/>
            <pc:sldLayoutMk cId="1925681291" sldId="2147483660"/>
          </pc:sldLayoutMkLst>
          <pc:spChg chg="mod">
            <ac:chgData name="shad0w walker" userId="ef3e09a72fbd8c99" providerId="LiveId" clId="{B34EDA1D-E9DE-EB42-9010-A4B8D909923D}" dt="2019-03-23T07:35:03.627" v="36" actId="14100"/>
            <ac:spMkLst>
              <pc:docMk/>
              <pc:sldMasterMk cId="18364349" sldId="2147483651"/>
              <pc:sldLayoutMk cId="1925681291" sldId="2147483660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455D1-0A62-5B44-AE82-B557E0EEACD3}" type="datetime1">
              <a:t>2019/8/13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485-523A-7443-9CB6-9994BD5E605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6871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6C7-7F89-5D47-86F6-3BD1F7D41150}" type="datetime1">
              <a:t>2019/8/13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2DF0-70FF-F54C-8E53-01D2923E4F1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07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4CD6C7-7F89-5D47-86F6-3BD1F7D41150}" type="datetime1">
              <a:rPr lang="zh-CN" altLang="en-US" smtClean="0"/>
              <a:t>2019/8/13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12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4CD6C7-7F89-5D47-86F6-3BD1F7D41150}" type="datetime1">
              <a:rPr lang="en-US" altLang="zh-CN" smtClean="0"/>
              <a:t>8/13/19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73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4987636"/>
            <a:ext cx="12192000" cy="187036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3416969" y="-1828"/>
            <a:ext cx="8775031" cy="49856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5031" h="4989464">
                <a:moveTo>
                  <a:pt x="3327823" y="0"/>
                </a:moveTo>
                <a:lnTo>
                  <a:pt x="8775031" y="1828"/>
                </a:lnTo>
                <a:lnTo>
                  <a:pt x="8775031" y="4989464"/>
                </a:lnTo>
                <a:lnTo>
                  <a:pt x="0" y="4973422"/>
                </a:lnTo>
                <a:lnTo>
                  <a:pt x="332782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5327" y="3102421"/>
            <a:ext cx="11701346" cy="82251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</a:lstStyle>
          <a:p>
            <a:r>
              <a:rPr kumimoji="1" lang="zh-CN" altLang="en-US" dirty="0"/>
              <a:t>实验舱普及组线上网课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5327" y="4007199"/>
            <a:ext cx="11701346" cy="4867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单击此处编辑章节标题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35" y="1384180"/>
            <a:ext cx="3640130" cy="1635982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5328" y="5251450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单击此处编辑讲师和作者姓名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</p:spTree>
    <p:extLst>
      <p:ext uri="{BB962C8B-B14F-4D97-AF65-F5344CB8AC3E}">
        <p14:creationId xmlns:p14="http://schemas.microsoft.com/office/powerpoint/2010/main" val="15594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本节回顾</a:t>
            </a:r>
          </a:p>
        </p:txBody>
      </p:sp>
      <p:sp>
        <p:nvSpPr>
          <p:cNvPr id="13" name="矩形 11"/>
          <p:cNvSpPr/>
          <p:nvPr userDrawn="1"/>
        </p:nvSpPr>
        <p:spPr>
          <a:xfrm flipV="1">
            <a:off x="3125164" y="-1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0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>
            <a:off x="1423686" y="0"/>
            <a:ext cx="1076831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V="1">
            <a:off x="0" y="0"/>
            <a:ext cx="9398644" cy="390066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5504" y="3429000"/>
            <a:ext cx="1064099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4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谢谢观看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89" y="1885738"/>
            <a:ext cx="3433822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11053823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6178953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2"/>
          </p:nvPr>
        </p:nvSpPr>
        <p:spPr>
          <a:xfrm>
            <a:off x="7013575" y="1620456"/>
            <a:ext cx="4609336" cy="4664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5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节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125164" y="0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 dirty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上节回顾</a:t>
            </a:r>
          </a:p>
        </p:txBody>
      </p:sp>
    </p:spTree>
    <p:extLst>
      <p:ext uri="{BB962C8B-B14F-4D97-AF65-F5344CB8AC3E}">
        <p14:creationId xmlns:p14="http://schemas.microsoft.com/office/powerpoint/2010/main" val="16119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 flipH="1">
            <a:off x="-1" y="0"/>
            <a:ext cx="1083390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2" y="0"/>
            <a:ext cx="9398644" cy="162045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23297" y="653810"/>
            <a:ext cx="2312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本节目录</a:t>
            </a:r>
          </a:p>
        </p:txBody>
      </p:sp>
      <p:sp>
        <p:nvSpPr>
          <p:cNvPr id="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0774102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040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>
            <a:off x="2132179" y="0"/>
            <a:ext cx="10059821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3365588"/>
            <a:ext cx="11701346" cy="639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5328" y="2587208"/>
            <a:ext cx="11701346" cy="573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单击此处编辑编号</a:t>
            </a:r>
          </a:p>
        </p:txBody>
      </p:sp>
    </p:spTree>
    <p:extLst>
      <p:ext uri="{BB962C8B-B14F-4D97-AF65-F5344CB8AC3E}">
        <p14:creationId xmlns:p14="http://schemas.microsoft.com/office/powerpoint/2010/main" val="6673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8856265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1033907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35B0C-A8F8-FF47-B741-1DE9B9CCF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22" y="-17359"/>
            <a:ext cx="2201978" cy="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6"/>
          <p:cNvSpPr/>
          <p:nvPr userDrawn="1"/>
        </p:nvSpPr>
        <p:spPr>
          <a:xfrm rot="5400000">
            <a:off x="-1168858" y="3819463"/>
            <a:ext cx="4207397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76"/>
          <p:cNvSpPr/>
          <p:nvPr userDrawn="1"/>
        </p:nvSpPr>
        <p:spPr>
          <a:xfrm rot="16200000" flipV="1">
            <a:off x="-1412975" y="1415629"/>
            <a:ext cx="5868367" cy="303710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039762" y="1"/>
            <a:ext cx="915223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9492" y="474562"/>
            <a:ext cx="2543481" cy="58799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3372062" y="474562"/>
            <a:ext cx="82508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右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rot="5400000" flipV="1">
            <a:off x="9090949" y="3756952"/>
            <a:ext cx="4207397" cy="199470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6200000">
            <a:off x="7492861" y="1169223"/>
            <a:ext cx="5868367" cy="352991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662086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958649" y="474563"/>
            <a:ext cx="2664262" cy="58799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3812" y="474562"/>
            <a:ext cx="7662858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flipH="1" flipV="1">
            <a:off x="-1" y="0"/>
            <a:ext cx="10833904" cy="682906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77" y="474562"/>
            <a:ext cx="10982446" cy="5879939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10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76"/>
          <p:cNvSpPr/>
          <p:nvPr userDrawn="1"/>
        </p:nvSpPr>
        <p:spPr>
          <a:xfrm flipH="1" flipV="1">
            <a:off x="-843" y="4435"/>
            <a:ext cx="10834746" cy="682462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31086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80773"/>
              <a:gd name="connsiteY0" fmla="*/ 0 h 6861539"/>
              <a:gd name="connsiteX1" fmla="*/ 10059821 w 10080773"/>
              <a:gd name="connsiteY1" fmla="*/ 1828 h 6861539"/>
              <a:gd name="connsiteX2" fmla="*/ 10079662 w 10080773"/>
              <a:gd name="connsiteY2" fmla="*/ 6842723 h 6861539"/>
              <a:gd name="connsiteX3" fmla="*/ 0 w 10080773"/>
              <a:gd name="connsiteY3" fmla="*/ 6861539 h 6861539"/>
              <a:gd name="connsiteX4" fmla="*/ 4612613 w 10080773"/>
              <a:gd name="connsiteY4" fmla="*/ 0 h 6861539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54360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42724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  <a:gd name="connsiteX0" fmla="*/ 4612613 w 10059821"/>
              <a:gd name="connsiteY0" fmla="*/ 0 h 6877636"/>
              <a:gd name="connsiteX1" fmla="*/ 10059821 w 10059821"/>
              <a:gd name="connsiteY1" fmla="*/ 1828 h 6877636"/>
              <a:gd name="connsiteX2" fmla="*/ 10047419 w 10059821"/>
              <a:gd name="connsiteY2" fmla="*/ 6877636 h 6877636"/>
              <a:gd name="connsiteX3" fmla="*/ 0 w 10059821"/>
              <a:gd name="connsiteY3" fmla="*/ 6861539 h 6877636"/>
              <a:gd name="connsiteX4" fmla="*/ 4612613 w 10059821"/>
              <a:gd name="connsiteY4" fmla="*/ 0 h 6877636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54361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603" h="6861539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65883" y="4566304"/>
                  <a:pt x="10058167" y="6854361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5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67"/>
            <a:ext cx="121928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全屏展示的图片应图片居中放置</a:t>
            </a:r>
          </a:p>
        </p:txBody>
      </p:sp>
    </p:spTree>
    <p:extLst>
      <p:ext uri="{BB962C8B-B14F-4D97-AF65-F5344CB8AC3E}">
        <p14:creationId xmlns:p14="http://schemas.microsoft.com/office/powerpoint/2010/main" val="783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5" r:id="rId3"/>
    <p:sldLayoutId id="2147483659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4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  <a:r>
              <a:rPr kumimoji="1" lang="zh-CN" altLang="en-US"/>
              <a:t>舱蛟龙五班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攀哥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5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962B81-26B0-F344-A3E6-34070AD64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奶牛的比赛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74EFF-CEDC-F040-92B2-F0459031C7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一头牛的排名在什么情况下能够确定？</a:t>
            </a:r>
            <a:endParaRPr kumimoji="1" lang="en-US" altLang="zh-CN" dirty="0"/>
          </a:p>
          <a:p>
            <a:r>
              <a:rPr kumimoji="1" lang="zh-CN" altLang="en-US" dirty="0"/>
              <a:t>它与其他所有牛都能够的得出胜负关系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胜负关系的传导：</a:t>
            </a:r>
            <a:r>
              <a:rPr kumimoji="1" lang="en-US" altLang="zh-CN" dirty="0"/>
              <a:t>A</a:t>
            </a:r>
            <a:r>
              <a:rPr kumimoji="1" lang="zh-CN" altLang="en-US" dirty="0"/>
              <a:t>胜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胜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胜</a:t>
            </a:r>
            <a:r>
              <a:rPr kumimoji="1" lang="en-US" altLang="zh-CN" dirty="0"/>
              <a:t>C</a:t>
            </a:r>
          </a:p>
          <a:p>
            <a:r>
              <a:rPr kumimoji="1" lang="zh-CN" altLang="en-US" dirty="0"/>
              <a:t>如果用二维数组</a:t>
            </a:r>
            <a:r>
              <a:rPr kumimoji="1" lang="en-US" altLang="zh-CN" dirty="0"/>
              <a:t>g[A][B]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g[B][C]</a:t>
            </a:r>
            <a:r>
              <a:rPr kumimoji="1" lang="zh-CN" altLang="en-US" dirty="0"/>
              <a:t>表示胜负关系，</a:t>
            </a:r>
            <a:r>
              <a:rPr kumimoji="1" lang="en-US" altLang="zh-CN" dirty="0"/>
              <a:t> g[A][B]=1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A</a:t>
            </a:r>
            <a:r>
              <a:rPr kumimoji="1" lang="zh-CN" altLang="en-US" dirty="0"/>
              <a:t>能够胜过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，那么上述胜负关系的传导就变为了：</a:t>
            </a:r>
            <a:endParaRPr kumimoji="1" lang="en-US" altLang="zh-CN" dirty="0"/>
          </a:p>
          <a:p>
            <a:r>
              <a:rPr kumimoji="1" lang="en-US" altLang="zh-CN" dirty="0"/>
              <a:t>if(g[A][B]&amp;&amp;g[B][C])</a:t>
            </a:r>
            <a:r>
              <a:rPr kumimoji="1" lang="zh-CN" altLang="en-US" dirty="0"/>
              <a:t> </a:t>
            </a:r>
            <a:r>
              <a:rPr kumimoji="1" lang="en-US" altLang="zh-CN" dirty="0"/>
              <a:t>g[A][C]=1</a:t>
            </a:r>
          </a:p>
        </p:txBody>
      </p:sp>
    </p:spTree>
    <p:extLst>
      <p:ext uri="{BB962C8B-B14F-4D97-AF65-F5344CB8AC3E}">
        <p14:creationId xmlns:p14="http://schemas.microsoft.com/office/powerpoint/2010/main" val="2703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C9CB6B-2390-C94F-903B-3EF01EB44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奶牛的比赛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CFBDE-1A9F-1947-A452-8E483BAD4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Floyd</a:t>
            </a:r>
            <a:r>
              <a:rPr kumimoji="1" lang="zh-CN" altLang="en-US" dirty="0"/>
              <a:t>的边权维护条件：</a:t>
            </a:r>
            <a:endParaRPr kumimoji="1" lang="en-US" altLang="zh-CN" dirty="0"/>
          </a:p>
          <a:p>
            <a:r>
              <a:rPr kumimoji="1" lang="en-US" altLang="zh-CN" dirty="0"/>
              <a:t>if(g[A][B]+g[B][C]&lt;g[A][C])</a:t>
            </a:r>
            <a:r>
              <a:rPr kumimoji="1" lang="zh-CN" altLang="en-US" dirty="0"/>
              <a:t>  </a:t>
            </a:r>
            <a:r>
              <a:rPr kumimoji="1" lang="en-US" altLang="zh-CN" dirty="0"/>
              <a:t>g[A][C]</a:t>
            </a:r>
            <a:r>
              <a:rPr kumimoji="1" lang="zh-CN" altLang="en-US" dirty="0"/>
              <a:t> </a:t>
            </a:r>
            <a:r>
              <a:rPr kumimoji="1" lang="en-US" altLang="zh-CN" dirty="0"/>
              <a:t>= g[A][B]+g[B][C]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在本题中修改变为：</a:t>
            </a:r>
            <a:endParaRPr kumimoji="1" lang="en-US" altLang="zh-CN" dirty="0"/>
          </a:p>
          <a:p>
            <a:r>
              <a:rPr kumimoji="1" lang="en-US" altLang="zh-CN" dirty="0"/>
              <a:t>if(g[A][B]&amp;&amp;g[B][C])</a:t>
            </a:r>
            <a:r>
              <a:rPr kumimoji="1" lang="zh-CN" altLang="en-US" dirty="0"/>
              <a:t> </a:t>
            </a:r>
            <a:r>
              <a:rPr kumimoji="1" lang="en-US" altLang="zh-CN" dirty="0"/>
              <a:t>g[A][B]=1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8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9004530-58E7-5E41-BF57-14EB950A90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82F8D-B344-1E4C-A13C-1004C503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60" y="0"/>
            <a:ext cx="5123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972504-93E1-904A-972E-9DE2D2DCC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砝码称重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B77DB-79B2-8D45-AF3E-5302E6BBF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042AFE-5F5D-F449-B1B3-4FFED828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65" y="0"/>
            <a:ext cx="7322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4B99D1-F40D-A54D-871B-A4B1E0269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砝码称重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69AF7-837D-0F4F-88F0-869480C80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假设一共有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个砝码，第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个砝码的重量为</a:t>
            </a:r>
            <a:r>
              <a:rPr kumimoji="1" lang="en-US" altLang="zh-CN" dirty="0"/>
              <a:t>w[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</a:p>
          <a:p>
            <a:r>
              <a:rPr kumimoji="1" lang="en-US" altLang="zh-CN" dirty="0"/>
              <a:t>bool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表示考虑到第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个砝码，这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个砝码每个都可选，是否能组成总重量为</a:t>
            </a:r>
            <a:r>
              <a:rPr kumimoji="1" lang="en-US" altLang="zh-CN" dirty="0"/>
              <a:t>j</a:t>
            </a:r>
          </a:p>
          <a:p>
            <a:r>
              <a:rPr kumimoji="1" lang="zh-CN" altLang="en-US" dirty="0"/>
              <a:t>如果第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个砝码不选：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[i-1][j]</a:t>
            </a:r>
          </a:p>
          <a:p>
            <a:r>
              <a:rPr kumimoji="1" lang="zh-CN" altLang="en-US" dirty="0"/>
              <a:t>如果第</a:t>
            </a:r>
            <a:r>
              <a:rPr kumimoji="1" lang="en-US" altLang="zh-CN" dirty="0"/>
              <a:t>i</a:t>
            </a:r>
            <a:r>
              <a:rPr kumimoji="1" lang="zh-CN" altLang="en-US" dirty="0"/>
              <a:t>个砝码选：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[i-1][j-w[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]]</a:t>
            </a:r>
          </a:p>
          <a:p>
            <a:r>
              <a:rPr kumimoji="1" lang="zh-CN" altLang="en-US" dirty="0"/>
              <a:t>合起来：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[i-1][j]</a:t>
            </a:r>
            <a:r>
              <a:rPr kumimoji="1" lang="zh-CN" altLang="en-US" dirty="0"/>
              <a:t> </a:t>
            </a:r>
            <a:r>
              <a:rPr kumimoji="1" lang="en-US" altLang="zh-CN" dirty="0"/>
              <a:t>||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[i-1][j-w[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01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E98B6-4288-F242-BD84-99BD574BF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砝码称重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88556-8FD9-B848-8E3B-53D1C3746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本题可以空间优化</a:t>
            </a:r>
            <a:endParaRPr kumimoji="1" lang="en-US" altLang="zh-CN" dirty="0"/>
          </a:p>
          <a:p>
            <a:r>
              <a:rPr kumimoji="1" lang="zh-CN" altLang="en-US" dirty="0"/>
              <a:t>具体方法之后课上会讲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B086EA-1969-6E4F-91CB-92C020DC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81" y="1134319"/>
            <a:ext cx="566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93888C-91ED-4D47-8677-8CBD7E2CA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记忆化搜索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818D7C-D016-8D41-AEFA-DD2140B0E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2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B39C-0125-B245-9331-E929AE32E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记忆化搜索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B0B756-93CE-764A-B46D-F377F9602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5648455" cy="4664597"/>
          </a:xfrm>
        </p:spPr>
        <p:txBody>
          <a:bodyPr/>
          <a:lstStyle/>
          <a:p>
            <a:r>
              <a:rPr kumimoji="1" lang="zh-CN" altLang="en-US" dirty="0"/>
              <a:t>题目不会，写了个暴力</a:t>
            </a:r>
            <a:endParaRPr kumimoji="1" lang="en-US" altLang="zh-CN" dirty="0"/>
          </a:p>
          <a:p>
            <a:r>
              <a:rPr kumimoji="1" lang="zh-CN" altLang="en-US" dirty="0"/>
              <a:t>数字金字塔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对于每次</a:t>
            </a:r>
            <a:r>
              <a:rPr kumimoji="1" lang="en-US" altLang="zh-CN" dirty="0" err="1"/>
              <a:t>dfs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</a:t>
            </a:r>
            <a:r>
              <a:rPr kumimoji="1" lang="zh-CN" altLang="en-US" dirty="0"/>
              <a:t>都会返回同一个值</a:t>
            </a:r>
            <a:endParaRPr kumimoji="1" lang="en-US" altLang="zh-CN" dirty="0"/>
          </a:p>
          <a:p>
            <a:r>
              <a:rPr kumimoji="1" lang="zh-CN" altLang="en-US" dirty="0"/>
              <a:t>那么可以在第一次算出这个数时，把这个值记录下来，下次调用</a:t>
            </a:r>
            <a:r>
              <a:rPr kumimoji="1" lang="en-US" altLang="zh-CN" dirty="0" err="1"/>
              <a:t>dfs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</a:t>
            </a:r>
            <a:r>
              <a:rPr kumimoji="1" lang="zh-CN" altLang="en-US" dirty="0"/>
              <a:t>直接返回这个值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6DDFD9-ED9A-5040-A500-49707BC3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43" y="1620456"/>
            <a:ext cx="5974457" cy="51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EAC730-60B7-0C4E-8D1F-DCD7D3715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记忆化搜索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1EDB39-9019-CC4F-B907-E39EACF4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5249820" cy="4664597"/>
          </a:xfrm>
        </p:spPr>
        <p:txBody>
          <a:bodyPr/>
          <a:lstStyle/>
          <a:p>
            <a:r>
              <a:rPr kumimoji="1" lang="zh-CN" altLang="en-US" dirty="0"/>
              <a:t>这个记录的变量为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[N][N]</a:t>
            </a:r>
          </a:p>
          <a:p>
            <a:r>
              <a:rPr kumimoji="1" lang="zh-CN" altLang="en-US" dirty="0"/>
              <a:t>注意它出现的位置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CB93D-83A8-D24B-9E1C-25CA57FA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5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813A08-3E27-824B-8BF9-559E215E0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记忆化搜索的模板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22AAE-C14C-E348-AF61-3A6296BA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适用场景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写出了状态转移方程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不想写递推，硬是要写</a:t>
            </a:r>
            <a:r>
              <a:rPr kumimoji="1" lang="en-US" altLang="zh-CN" dirty="0" err="1"/>
              <a:t>dfs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适用场景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写出了暴力</a:t>
            </a:r>
            <a:r>
              <a:rPr kumimoji="1" lang="en-US" altLang="zh-CN" dirty="0" err="1"/>
              <a:t>dfs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发现可以记忆化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219B85-E417-CC48-A100-93BEDCC9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41" y="1820281"/>
            <a:ext cx="5526912" cy="303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8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0F57FD9-C967-7A41-AFB9-8B36EBE92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路径计数</a:t>
            </a:r>
            <a:r>
              <a:rPr lang="en-US" altLang="zh-CN" dirty="0"/>
              <a:t>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CFA7E3-15AA-3341-9FDE-081F7FD4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05" y="1498699"/>
            <a:ext cx="7150348" cy="52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37BDE5-6B39-FF4E-B2E3-888A50D0E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最长公共子序列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14C09-2403-DE43-9BF2-4FB636525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Part-2</a:t>
            </a:r>
          </a:p>
        </p:txBody>
      </p:sp>
    </p:spTree>
    <p:extLst>
      <p:ext uri="{BB962C8B-B14F-4D97-AF65-F5344CB8AC3E}">
        <p14:creationId xmlns:p14="http://schemas.microsoft.com/office/powerpoint/2010/main" val="291734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336D6-E106-3D45-8F80-10239006E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3C4386-AC56-A04A-8B4C-6D61DEA2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4" y="1522401"/>
            <a:ext cx="6258296" cy="53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7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  <a:r>
              <a:rPr lang="en-US" altLang="zh-CN" dirty="0"/>
              <a:t>(</a:t>
            </a:r>
            <a:r>
              <a:rPr lang="en" altLang="zh-CN" b="0" dirty="0"/>
              <a:t>Longest Common Subsequence</a:t>
            </a:r>
            <a:r>
              <a:rPr lang="zh-CN" altLang="en" b="0" dirty="0"/>
              <a:t>，</a:t>
            </a:r>
            <a:r>
              <a:rPr lang="en" altLang="zh-CN" b="0" dirty="0"/>
              <a:t>LCS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子序列：</a:t>
            </a:r>
            <a:r>
              <a:rPr kumimoji="1" lang="zh-CN" altLang="en-US" dirty="0"/>
              <a:t>给定一个序列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，选取其中若干个元素</a:t>
            </a:r>
            <a:r>
              <a:rPr kumimoji="1" lang="en-US" altLang="zh-CN" dirty="0"/>
              <a:t>a1 a2 a3 a4...</a:t>
            </a:r>
            <a:r>
              <a:rPr kumimoji="1" lang="zh-CN" altLang="en-US" dirty="0"/>
              <a:t>，并将它们按原来的顺序排列，得到的序列就称为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的一个子序列。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最长公共子序列问题：给定两个序列</a:t>
            </a:r>
            <a:r>
              <a:rPr kumimoji="1" lang="en-US" altLang="zh-CN" dirty="0"/>
              <a:t>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L2</a:t>
            </a:r>
            <a:r>
              <a:rPr kumimoji="1" lang="zh-CN" altLang="en-US" dirty="0"/>
              <a:t>，求一个序列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，使得</a:t>
            </a:r>
            <a:r>
              <a:rPr kumimoji="1" lang="en-US" altLang="zh-CN" dirty="0"/>
              <a:t>A</a:t>
            </a:r>
            <a:r>
              <a:rPr kumimoji="1" lang="zh-CN" altLang="en-US" dirty="0"/>
              <a:t>是</a:t>
            </a:r>
            <a:r>
              <a:rPr kumimoji="1" lang="en-US" altLang="zh-CN" dirty="0"/>
              <a:t>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L2</a:t>
            </a:r>
            <a:r>
              <a:rPr kumimoji="1" lang="zh-CN" altLang="en-US" dirty="0"/>
              <a:t>的子序列，求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的最长长度。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7383546" y="1476103"/>
            <a:ext cx="4239366" cy="48089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 kern="1200">
                <a:solidFill>
                  <a:schemeClr val="tx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 err="1"/>
              <a:t>bc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pPr marL="0" indent="0">
              <a:buNone/>
            </a:pPr>
            <a:r>
              <a:rPr lang="en-US" altLang="zh-CN" dirty="0"/>
              <a:t>-&gt;  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b </a:t>
            </a:r>
            <a:r>
              <a:rPr lang="zh-CN" altLang="en-US" dirty="0"/>
              <a:t>或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b  -&gt;  4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programming</a:t>
            </a:r>
          </a:p>
          <a:p>
            <a:pPr marL="0" indent="0">
              <a:buNone/>
            </a:pPr>
            <a:r>
              <a:rPr lang="en-US" altLang="zh-CN" dirty="0"/>
              <a:t>contest</a:t>
            </a:r>
          </a:p>
          <a:p>
            <a:pPr marL="0" indent="0">
              <a:buNone/>
            </a:pPr>
            <a:r>
              <a:rPr lang="en-US" altLang="zh-CN" dirty="0"/>
              <a:t>-&gt;  on  -&gt;  2</a:t>
            </a:r>
          </a:p>
        </p:txBody>
      </p:sp>
    </p:spTree>
    <p:extLst>
      <p:ext uri="{BB962C8B-B14F-4D97-AF65-F5344CB8AC3E}">
        <p14:creationId xmlns:p14="http://schemas.microsoft.com/office/powerpoint/2010/main" val="111572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  <a:r>
              <a:rPr lang="en-US" altLang="zh-CN" dirty="0"/>
              <a:t>(</a:t>
            </a:r>
            <a:r>
              <a:rPr lang="en" altLang="zh-CN" b="0" dirty="0"/>
              <a:t>Longest Common Subsequence</a:t>
            </a:r>
            <a:r>
              <a:rPr lang="zh-CN" altLang="en" b="0" dirty="0"/>
              <a:t>，</a:t>
            </a:r>
            <a:r>
              <a:rPr lang="en" altLang="zh-CN" b="0" dirty="0"/>
              <a:t>LCS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053823" cy="4664597"/>
          </a:xfrm>
        </p:spPr>
        <p:txBody>
          <a:bodyPr/>
          <a:lstStyle/>
          <a:p>
            <a:r>
              <a:rPr lang="zh-CN" altLang="en-US" dirty="0"/>
              <a:t>最长公共子串（</a:t>
            </a:r>
            <a:r>
              <a:rPr lang="en" altLang="zh-CN" dirty="0"/>
              <a:t>Longest Common </a:t>
            </a:r>
            <a:r>
              <a:rPr lang="en" altLang="zh-CN" dirty="0" err="1"/>
              <a:t>Substirng</a:t>
            </a:r>
            <a:r>
              <a:rPr lang="zh-CN" altLang="en" dirty="0"/>
              <a:t>）</a:t>
            </a:r>
            <a:r>
              <a:rPr lang="zh-CN" altLang="en-US" dirty="0"/>
              <a:t>和最长公共子序列（</a:t>
            </a:r>
            <a:r>
              <a:rPr lang="en" altLang="zh-CN" dirty="0"/>
              <a:t>Longest Common Subsequence</a:t>
            </a:r>
            <a:r>
              <a:rPr lang="zh-CN" altLang="en" dirty="0"/>
              <a:t>，</a:t>
            </a:r>
            <a:r>
              <a:rPr lang="en" altLang="zh-CN" dirty="0"/>
              <a:t>LCS</a:t>
            </a:r>
            <a:r>
              <a:rPr lang="zh-CN" altLang="en" dirty="0"/>
              <a:t>）</a:t>
            </a:r>
            <a:r>
              <a:rPr lang="zh-CN" altLang="en-US" dirty="0"/>
              <a:t>的区别为：</a:t>
            </a:r>
            <a:endParaRPr lang="en-US" altLang="zh-CN" dirty="0"/>
          </a:p>
          <a:p>
            <a:r>
              <a:rPr lang="zh-CN" altLang="en-US" dirty="0"/>
              <a:t>子串是串的一个连续的部分，子序列则是从不改变序列的顺序，而从序列中去掉任意的元素而获得新的序列；</a:t>
            </a:r>
            <a:endParaRPr lang="en-US" altLang="zh-CN" dirty="0"/>
          </a:p>
          <a:p>
            <a:r>
              <a:rPr lang="zh-CN" altLang="en-US" dirty="0"/>
              <a:t>也就是说，</a:t>
            </a:r>
            <a:r>
              <a:rPr lang="zh-CN" altLang="en-US" b="1" dirty="0"/>
              <a:t>子串中字符的位置必须是连续的，子序列则可以不必连续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61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3420093" y="392629"/>
            <a:ext cx="8277101" cy="604380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 kern="1200">
                <a:solidFill>
                  <a:schemeClr val="tx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当前考虑到</a:t>
            </a:r>
            <a:r>
              <a:rPr lang="en-US" altLang="zh-CN" dirty="0"/>
              <a:t>L1</a:t>
            </a:r>
            <a:r>
              <a:rPr lang="zh-CN" altLang="en-US" dirty="0"/>
              <a:t>串的第</a:t>
            </a:r>
            <a:r>
              <a:rPr lang="en-US" altLang="zh-CN" dirty="0" err="1"/>
              <a:t>i</a:t>
            </a:r>
            <a:r>
              <a:rPr lang="zh-CN" altLang="en-US" dirty="0"/>
              <a:t>个字符和</a:t>
            </a:r>
            <a:r>
              <a:rPr lang="en-US" altLang="zh-CN" dirty="0"/>
              <a:t>L2</a:t>
            </a:r>
            <a:r>
              <a:rPr lang="zh-CN" altLang="en-US" dirty="0"/>
              <a:t>串的第</a:t>
            </a:r>
            <a:r>
              <a:rPr lang="en-US" altLang="zh-CN" dirty="0"/>
              <a:t>j</a:t>
            </a:r>
            <a:r>
              <a:rPr lang="zh-CN" altLang="en-US" dirty="0"/>
              <a:t>个字符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L1[</a:t>
            </a:r>
            <a:r>
              <a:rPr lang="en-US" altLang="zh-CN" dirty="0" err="1"/>
              <a:t>i</a:t>
            </a:r>
            <a:r>
              <a:rPr lang="en-US" altLang="zh-CN" dirty="0"/>
              <a:t>]==L2[j]</a:t>
            </a:r>
            <a:r>
              <a:rPr lang="zh-CN" altLang="en-US" dirty="0"/>
              <a:t>，他们是一对公共的字符，把这两个字符移除，变为：</a:t>
            </a:r>
            <a:endParaRPr lang="en-US" altLang="zh-CN" dirty="0"/>
          </a:p>
          <a:p>
            <a:pPr lvl="1"/>
            <a:r>
              <a:rPr lang="zh-CN" altLang="en-US" dirty="0"/>
              <a:t>考虑</a:t>
            </a:r>
            <a:r>
              <a:rPr lang="en-US" altLang="zh-CN" dirty="0"/>
              <a:t>L1</a:t>
            </a:r>
            <a:r>
              <a:rPr lang="zh-CN" altLang="en-US" dirty="0"/>
              <a:t>串的第</a:t>
            </a:r>
            <a:r>
              <a:rPr lang="en-US" altLang="zh-CN" dirty="0"/>
              <a:t>i-1</a:t>
            </a:r>
            <a:r>
              <a:rPr lang="zh-CN" altLang="en-US" dirty="0"/>
              <a:t>个字符和</a:t>
            </a:r>
            <a:r>
              <a:rPr lang="en-US" altLang="zh-CN" dirty="0"/>
              <a:t>L2</a:t>
            </a:r>
            <a:r>
              <a:rPr lang="zh-CN" altLang="en-US" dirty="0"/>
              <a:t>串的第</a:t>
            </a:r>
            <a:r>
              <a:rPr lang="en-US" altLang="zh-CN" dirty="0"/>
              <a:t>j-1</a:t>
            </a:r>
            <a:r>
              <a:rPr lang="zh-CN" altLang="en-US" dirty="0"/>
              <a:t>个字符</a:t>
            </a:r>
            <a:endParaRPr lang="en-US" altLang="zh-CN" dirty="0"/>
          </a:p>
          <a:p>
            <a:pPr lvl="2"/>
            <a:r>
              <a:rPr lang="zh-CN" altLang="en-US" dirty="0"/>
              <a:t> * * * * *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</a:p>
          <a:p>
            <a:pPr lvl="2"/>
            <a:r>
              <a:rPr lang="zh-CN" altLang="en-US" dirty="0"/>
              <a:t> * * * * *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</a:p>
          <a:p>
            <a:r>
              <a:rPr lang="zh-CN" altLang="en-US" dirty="0"/>
              <a:t>如果</a:t>
            </a:r>
            <a:r>
              <a:rPr lang="en-US" altLang="zh-CN" dirty="0"/>
              <a:t>L1[</a:t>
            </a:r>
            <a:r>
              <a:rPr lang="en-US" altLang="zh-CN" dirty="0" err="1"/>
              <a:t>i</a:t>
            </a:r>
            <a:r>
              <a:rPr lang="en-US" altLang="zh-CN" dirty="0"/>
              <a:t>]!=L2[j]</a:t>
            </a:r>
            <a:r>
              <a:rPr lang="zh-CN" altLang="en-US" dirty="0"/>
              <a:t>，他们不是一对公共的字符，把这两个字符中的任意一个移除，变为：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、考虑</a:t>
            </a:r>
            <a:r>
              <a:rPr lang="en-US" altLang="zh-CN" dirty="0"/>
              <a:t>L1</a:t>
            </a:r>
            <a:r>
              <a:rPr lang="zh-CN" altLang="en-US" dirty="0"/>
              <a:t>串的第</a:t>
            </a:r>
            <a:r>
              <a:rPr lang="en-US" altLang="zh-CN" dirty="0"/>
              <a:t>i-1</a:t>
            </a:r>
            <a:r>
              <a:rPr lang="zh-CN" altLang="en-US" dirty="0"/>
              <a:t>个字符和</a:t>
            </a:r>
            <a:r>
              <a:rPr lang="en-US" altLang="zh-CN" dirty="0"/>
              <a:t>L2</a:t>
            </a:r>
            <a:r>
              <a:rPr lang="zh-CN" altLang="en-US" dirty="0"/>
              <a:t>串的第</a:t>
            </a:r>
            <a:r>
              <a:rPr lang="en-US" altLang="zh-CN" dirty="0"/>
              <a:t>j</a:t>
            </a:r>
            <a:r>
              <a:rPr lang="zh-CN" altLang="en-US" dirty="0"/>
              <a:t>个字符</a:t>
            </a:r>
            <a:endParaRPr lang="en-US" altLang="zh-CN" dirty="0"/>
          </a:p>
          <a:p>
            <a:pPr lvl="2"/>
            <a:r>
              <a:rPr lang="zh-CN" altLang="en-US" dirty="0"/>
              <a:t> * * * * *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</a:p>
          <a:p>
            <a:pPr lvl="2"/>
            <a:r>
              <a:rPr lang="zh-CN" altLang="en-US" dirty="0"/>
              <a:t> * * * * * </a:t>
            </a:r>
            <a:r>
              <a:rPr lang="en-US" altLang="zh-CN" dirty="0"/>
              <a:t>B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、考虑</a:t>
            </a:r>
            <a:r>
              <a:rPr lang="en-US" altLang="zh-CN" dirty="0"/>
              <a:t>L1</a:t>
            </a:r>
            <a:r>
              <a:rPr lang="zh-CN" altLang="en-US" dirty="0"/>
              <a:t>串的第</a:t>
            </a:r>
            <a:r>
              <a:rPr lang="en-US" altLang="zh-CN" dirty="0" err="1"/>
              <a:t>i</a:t>
            </a:r>
            <a:r>
              <a:rPr lang="zh-CN" altLang="en-US" dirty="0"/>
              <a:t>个字符和</a:t>
            </a:r>
            <a:r>
              <a:rPr lang="en-US" altLang="zh-CN" dirty="0"/>
              <a:t>L2</a:t>
            </a:r>
            <a:r>
              <a:rPr lang="zh-CN" altLang="en-US" dirty="0"/>
              <a:t>串的第</a:t>
            </a:r>
            <a:r>
              <a:rPr lang="en-US" altLang="zh-CN" dirty="0"/>
              <a:t>j-1</a:t>
            </a:r>
            <a:r>
              <a:rPr lang="zh-CN" altLang="en-US" dirty="0"/>
              <a:t>个字符</a:t>
            </a:r>
            <a:endParaRPr lang="en-US" altLang="zh-CN" dirty="0"/>
          </a:p>
          <a:p>
            <a:pPr lvl="2"/>
            <a:r>
              <a:rPr lang="zh-CN" altLang="en-US" dirty="0"/>
              <a:t> * * * * * </a:t>
            </a:r>
            <a:r>
              <a:rPr lang="en-US" altLang="zh-CN" dirty="0"/>
              <a:t>A</a:t>
            </a:r>
          </a:p>
          <a:p>
            <a:pPr lvl="2"/>
            <a:r>
              <a:rPr lang="zh-CN" altLang="en-US" dirty="0"/>
              <a:t> * * * * *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17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/>
              <p:cNvSpPr txBox="1">
                <a:spLocks/>
              </p:cNvSpPr>
              <p:nvPr/>
            </p:nvSpPr>
            <p:spPr>
              <a:xfrm>
                <a:off x="3420093" y="392629"/>
                <a:ext cx="8277101" cy="6043804"/>
              </a:xfrm>
              <a:prstGeom prst="rect">
                <a:avLst/>
              </a:prstGeom>
            </p:spPr>
            <p:txBody>
              <a:bodyPr/>
              <a:lstStyle>
                <a:lvl1pPr marL="342900" marR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 sz="2400" b="0" i="0" kern="1200">
                    <a:solidFill>
                      <a:schemeClr val="tx1"/>
                    </a:solidFill>
                    <a:latin typeface="Source Han Sans CN Medium" charset="-122"/>
                    <a:ea typeface="Source Han Sans CN Medium" charset="-122"/>
                    <a:cs typeface="Source Han Sans CN Medium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最长公共子序列是动态规划的经典模型。</a:t>
                </a:r>
                <a:endParaRPr lang="en-US" altLang="zh-CN" dirty="0"/>
              </a:p>
              <a:p>
                <a:r>
                  <a:rPr lang="zh-CN" altLang="en-US" dirty="0"/>
                  <a:t>仍然从状态设计和状态转移方程来考虑。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用</a:t>
                </a:r>
                <a:r>
                  <a:rPr lang="en-US" altLang="zh-CN" dirty="0" err="1"/>
                  <a:t>dp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][j]</a:t>
                </a:r>
                <a:r>
                  <a:rPr lang="zh-CN" altLang="en-US" dirty="0"/>
                  <a:t>表示</a:t>
                </a:r>
                <a:r>
                  <a:rPr kumimoji="1" lang="en-US" altLang="zh-CN" dirty="0"/>
                  <a:t>L1</a:t>
                </a:r>
                <a:r>
                  <a:rPr kumimoji="1" lang="zh-CN" altLang="en-US" dirty="0"/>
                  <a:t>的前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个字符和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的前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个字符的最长公共子序列长度。</a:t>
                </a:r>
                <a:endParaRPr kumimoji="1" lang="en-US" altLang="zh-CN" dirty="0"/>
              </a:p>
              <a:p>
                <a:r>
                  <a:rPr lang="zh-CN" altLang="en-US" dirty="0"/>
                  <a:t>状态转移方程，考虑</a:t>
                </a:r>
                <a:r>
                  <a:rPr lang="en-US" altLang="zh-CN" dirty="0"/>
                  <a:t>L1[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L2[j]</a:t>
                </a:r>
                <a:r>
                  <a:rPr lang="zh-CN" altLang="en-US" dirty="0"/>
                  <a:t>是否相同：</a:t>
                </a:r>
                <a:endParaRPr lang="en-US" altLang="zh-CN" dirty="0"/>
              </a:p>
              <a:p>
                <a:pPr lvl="1"/>
                <a:r>
                  <a:rPr lang="zh-CN" altLang="en-US" sz="2000" dirty="0"/>
                  <a:t>相同：</a:t>
                </a:r>
                <a:r>
                  <a:rPr lang="en-US" altLang="zh-CN" sz="2000" dirty="0" err="1"/>
                  <a:t>dp</a:t>
                </a:r>
                <a:r>
                  <a:rPr lang="en-US" altLang="zh-CN" sz="2000" dirty="0"/>
                  <a:t>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][j] = </a:t>
                </a:r>
                <a:r>
                  <a:rPr lang="en-US" altLang="zh-CN" sz="2000" dirty="0" err="1"/>
                  <a:t>dp</a:t>
                </a:r>
                <a:r>
                  <a:rPr lang="en-US" altLang="zh-CN" sz="2000" dirty="0"/>
                  <a:t>[i-1][j-1] + 1</a:t>
                </a:r>
              </a:p>
              <a:p>
                <a:pPr lvl="1"/>
                <a:r>
                  <a:rPr lang="zh-CN" altLang="en-US" sz="2000" dirty="0"/>
                  <a:t>不同：</a:t>
                </a:r>
                <a:r>
                  <a:rPr lang="en-US" altLang="zh-CN" sz="2000" dirty="0" err="1"/>
                  <a:t>dp</a:t>
                </a:r>
                <a:r>
                  <a:rPr lang="en-US" altLang="zh-CN" sz="2000" dirty="0"/>
                  <a:t>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][j] = max( </a:t>
                </a:r>
                <a:r>
                  <a:rPr lang="en-US" altLang="zh-CN" sz="2000" dirty="0" err="1"/>
                  <a:t>dp</a:t>
                </a:r>
                <a:r>
                  <a:rPr lang="en-US" altLang="zh-CN" sz="2000" dirty="0"/>
                  <a:t>[i-1][j] , </a:t>
                </a:r>
                <a:r>
                  <a:rPr lang="en-US" altLang="zh-CN" sz="2000" dirty="0" err="1"/>
                  <a:t>dp</a:t>
                </a:r>
                <a:r>
                  <a:rPr lang="en-US" altLang="zh-CN" sz="2000" dirty="0"/>
                  <a:t>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][j-1] )</a:t>
                </a:r>
              </a:p>
              <a:p>
                <a:r>
                  <a:rPr lang="zh-CN" altLang="en-US" dirty="0"/>
                  <a:t>时间、空间复杂度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92629"/>
                <a:ext cx="8277101" cy="6043804"/>
              </a:xfrm>
              <a:prstGeom prst="rect">
                <a:avLst/>
              </a:prstGeom>
              <a:blipFill>
                <a:blip r:embed="rId2"/>
                <a:stretch>
                  <a:fillRect l="-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336D6-E106-3D45-8F80-10239006E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10593717" cy="565004"/>
          </a:xfrm>
        </p:spPr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48EBD-54E4-664A-AEF5-74AEF7858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7431912" cy="4664597"/>
          </a:xfrm>
        </p:spPr>
        <p:txBody>
          <a:bodyPr/>
          <a:lstStyle/>
          <a:p>
            <a:r>
              <a:rPr lang="zh-CN" altLang="en-US" dirty="0"/>
              <a:t>设所给的两个序列为</a:t>
            </a:r>
            <a:endParaRPr lang="en-US" altLang="zh-CN" dirty="0"/>
          </a:p>
          <a:p>
            <a:r>
              <a:rPr lang="en" altLang="zh-CN" dirty="0"/>
              <a:t>X=&lt;A</a:t>
            </a:r>
            <a:r>
              <a:rPr lang="zh-CN" altLang="en" dirty="0"/>
              <a:t>，</a:t>
            </a:r>
            <a:r>
              <a:rPr lang="en" altLang="zh-CN" dirty="0"/>
              <a:t>B</a:t>
            </a:r>
            <a:r>
              <a:rPr lang="zh-CN" altLang="en" dirty="0"/>
              <a:t>，</a:t>
            </a:r>
            <a:r>
              <a:rPr lang="en" altLang="zh-CN" dirty="0"/>
              <a:t>C</a:t>
            </a:r>
            <a:r>
              <a:rPr lang="zh-CN" altLang="en" dirty="0"/>
              <a:t>，</a:t>
            </a:r>
            <a:r>
              <a:rPr lang="en" altLang="zh-CN" dirty="0"/>
              <a:t>B</a:t>
            </a:r>
            <a:r>
              <a:rPr lang="zh-CN" altLang="en" dirty="0"/>
              <a:t>，</a:t>
            </a:r>
            <a:r>
              <a:rPr lang="en" altLang="zh-CN" dirty="0"/>
              <a:t>D</a:t>
            </a:r>
            <a:r>
              <a:rPr lang="zh-CN" altLang="en" dirty="0"/>
              <a:t>，</a:t>
            </a:r>
            <a:r>
              <a:rPr lang="en" altLang="zh-CN" dirty="0"/>
              <a:t>A</a:t>
            </a:r>
            <a:r>
              <a:rPr lang="zh-CN" altLang="en" dirty="0"/>
              <a:t>，</a:t>
            </a:r>
            <a:r>
              <a:rPr lang="en" altLang="zh-CN" dirty="0"/>
              <a:t>B&gt;</a:t>
            </a:r>
            <a:endParaRPr lang="en-US" altLang="zh-CN" dirty="0"/>
          </a:p>
          <a:p>
            <a:r>
              <a:rPr lang="en" altLang="zh-CN" dirty="0"/>
              <a:t>Y=&lt;B</a:t>
            </a:r>
            <a:r>
              <a:rPr lang="zh-CN" altLang="en" dirty="0"/>
              <a:t>，</a:t>
            </a:r>
            <a:r>
              <a:rPr lang="en" altLang="zh-CN" dirty="0"/>
              <a:t>D</a:t>
            </a:r>
            <a:r>
              <a:rPr lang="zh-CN" altLang="en" dirty="0"/>
              <a:t>，</a:t>
            </a:r>
            <a:r>
              <a:rPr lang="en" altLang="zh-CN" dirty="0"/>
              <a:t>C</a:t>
            </a:r>
            <a:r>
              <a:rPr lang="zh-CN" altLang="en" dirty="0"/>
              <a:t>，</a:t>
            </a:r>
            <a:r>
              <a:rPr lang="en" altLang="zh-CN" dirty="0"/>
              <a:t>A</a:t>
            </a:r>
            <a:r>
              <a:rPr lang="zh-CN" altLang="en" dirty="0"/>
              <a:t>，</a:t>
            </a:r>
            <a:r>
              <a:rPr lang="en" altLang="zh-CN" dirty="0"/>
              <a:t>B</a:t>
            </a:r>
            <a:r>
              <a:rPr lang="zh-CN" altLang="en" dirty="0"/>
              <a:t>，</a:t>
            </a:r>
            <a:r>
              <a:rPr lang="en" altLang="zh-CN" dirty="0"/>
              <a:t>A&gt;</a:t>
            </a:r>
            <a:endParaRPr lang="en-US" altLang="zh-CN" dirty="0"/>
          </a:p>
          <a:p>
            <a:r>
              <a:rPr lang="zh-CN" altLang="en-US" dirty="0"/>
              <a:t>计算出的结果如右图所示：</a:t>
            </a:r>
            <a:endParaRPr lang="en-US" altLang="zh-CN" dirty="0"/>
          </a:p>
          <a:p>
            <a:pPr lvl="1"/>
            <a:r>
              <a:rPr lang="zh-CN" altLang="en-US" b="1" dirty="0"/>
              <a:t>如果</a:t>
            </a:r>
            <a:r>
              <a:rPr lang="en-US" altLang="zh-CN" b="1" dirty="0" err="1"/>
              <a:t>i</a:t>
            </a:r>
            <a:r>
              <a:rPr lang="en-US" altLang="zh-CN" b="1" dirty="0"/>
              <a:t>=0</a:t>
            </a:r>
            <a:r>
              <a:rPr lang="zh-CN" altLang="en-US" b="1" dirty="0"/>
              <a:t>或者</a:t>
            </a:r>
            <a:r>
              <a:rPr lang="en-US" altLang="zh-CN" b="1" dirty="0"/>
              <a:t>j=0</a:t>
            </a:r>
            <a:r>
              <a:rPr lang="zh-CN" altLang="en-US" b="1" dirty="0"/>
              <a:t>：</a:t>
            </a:r>
            <a:r>
              <a:rPr lang="en-US" altLang="zh-CN" b="1" dirty="0" err="1"/>
              <a:t>dp</a:t>
            </a:r>
            <a:r>
              <a:rPr lang="en-US" altLang="zh-CN" b="1" dirty="0"/>
              <a:t>[</a:t>
            </a:r>
            <a:r>
              <a:rPr lang="en-US" altLang="zh-CN" b="1" dirty="0" err="1"/>
              <a:t>i</a:t>
            </a:r>
            <a:r>
              <a:rPr lang="en-US" altLang="zh-CN" b="1" dirty="0"/>
              <a:t>][j]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0</a:t>
            </a:r>
          </a:p>
          <a:p>
            <a:pPr lvl="1"/>
            <a:r>
              <a:rPr lang="zh-CN" altLang="en-US" b="1" dirty="0"/>
              <a:t>相同：</a:t>
            </a:r>
            <a:r>
              <a:rPr lang="en-US" altLang="zh-CN" b="1" dirty="0" err="1"/>
              <a:t>dp</a:t>
            </a:r>
            <a:r>
              <a:rPr lang="en-US" altLang="zh-CN" b="1" dirty="0"/>
              <a:t>[</a:t>
            </a:r>
            <a:r>
              <a:rPr lang="en-US" altLang="zh-CN" b="1" dirty="0" err="1"/>
              <a:t>i</a:t>
            </a:r>
            <a:r>
              <a:rPr lang="en-US" altLang="zh-CN" b="1" dirty="0"/>
              <a:t>][j] = </a:t>
            </a:r>
            <a:r>
              <a:rPr lang="en-US" altLang="zh-CN" b="1" dirty="0" err="1"/>
              <a:t>dp</a:t>
            </a:r>
            <a:r>
              <a:rPr lang="en-US" altLang="zh-CN" b="1" dirty="0"/>
              <a:t>[i-1][j-1] + 1</a:t>
            </a:r>
          </a:p>
          <a:p>
            <a:pPr lvl="1"/>
            <a:r>
              <a:rPr lang="zh-CN" altLang="en-US" b="1" dirty="0"/>
              <a:t>不同：</a:t>
            </a:r>
            <a:r>
              <a:rPr lang="en-US" altLang="zh-CN" b="1" dirty="0" err="1"/>
              <a:t>dp</a:t>
            </a:r>
            <a:r>
              <a:rPr lang="en-US" altLang="zh-CN" b="1" dirty="0"/>
              <a:t>[</a:t>
            </a:r>
            <a:r>
              <a:rPr lang="en-US" altLang="zh-CN" b="1" dirty="0" err="1"/>
              <a:t>i</a:t>
            </a:r>
            <a:r>
              <a:rPr lang="en-US" altLang="zh-CN" b="1" dirty="0"/>
              <a:t>][j] = max( </a:t>
            </a:r>
            <a:r>
              <a:rPr lang="en-US" altLang="zh-CN" b="1" dirty="0" err="1"/>
              <a:t>dp</a:t>
            </a:r>
            <a:r>
              <a:rPr lang="en-US" altLang="zh-CN" b="1" dirty="0"/>
              <a:t>[i-1][j] , </a:t>
            </a:r>
            <a:r>
              <a:rPr lang="en-US" altLang="zh-CN" b="1" dirty="0" err="1"/>
              <a:t>dp</a:t>
            </a:r>
            <a:r>
              <a:rPr lang="en-US" altLang="zh-CN" b="1" dirty="0"/>
              <a:t>[</a:t>
            </a:r>
            <a:r>
              <a:rPr lang="en-US" altLang="zh-CN" b="1" dirty="0" err="1"/>
              <a:t>i</a:t>
            </a:r>
            <a:r>
              <a:rPr lang="en-US" altLang="zh-CN" b="1" dirty="0"/>
              <a:t>][j-1] )</a:t>
            </a:r>
          </a:p>
          <a:p>
            <a:r>
              <a:rPr lang="zh-CN" altLang="en-US" dirty="0"/>
              <a:t>按行计算右表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469EB-7529-1B49-A423-A0B3815D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1577854"/>
            <a:ext cx="4368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336D6-E106-3D45-8F80-10239006E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FD5C0A-C70C-A746-A7CC-701395AD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68" y="1390765"/>
            <a:ext cx="8604251" cy="53061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B1A09A-D458-5241-8403-0AE0E97263FD}"/>
              </a:ext>
            </a:extLst>
          </p:cNvPr>
          <p:cNvSpPr txBox="1"/>
          <p:nvPr/>
        </p:nvSpPr>
        <p:spPr>
          <a:xfrm>
            <a:off x="301811" y="1586989"/>
            <a:ext cx="307465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时间复杂度：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O(n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*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m)</a:t>
            </a:r>
          </a:p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空间复杂度：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O(n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*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m)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67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区间</a:t>
            </a:r>
            <a:r>
              <a:rPr lang="en-US" altLang="zh-CN" dirty="0" err="1"/>
              <a:t>dp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4C1C3E-2162-E94C-9136-EC0878B0B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Part-3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60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D9867B-0065-B341-A9C7-3C08AEC2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5BC35-46EC-FB43-890C-5B838E51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6" y="1365663"/>
            <a:ext cx="6797909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9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0F57FD9-C967-7A41-AFB9-8B36EBE92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路径计数</a:t>
            </a:r>
            <a:r>
              <a:rPr lang="en-US" altLang="zh-CN" dirty="0"/>
              <a:t>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21B48-6AC5-464B-8F7F-9B59C147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65" y="1508165"/>
            <a:ext cx="5487133" cy="5176541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5CDD161-8866-3540-B8AC-20BF3C94FAB8}"/>
              </a:ext>
            </a:extLst>
          </p:cNvPr>
          <p:cNvSpPr txBox="1">
            <a:spLocks/>
          </p:cNvSpPr>
          <p:nvPr/>
        </p:nvSpPr>
        <p:spPr>
          <a:xfrm>
            <a:off x="161811" y="1410788"/>
            <a:ext cx="6405244" cy="527391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 kern="1200">
                <a:solidFill>
                  <a:schemeClr val="tx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 </a:t>
            </a:r>
            <a:r>
              <a:rPr lang="zh-CN" altLang="en-US" dirty="0"/>
              <a:t>表示到达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  <a:r>
              <a:rPr lang="zh-CN" altLang="en-US" dirty="0"/>
              <a:t>的方案数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</a:t>
            </a:r>
            <a:r>
              <a:rPr kumimoji="1" lang="zh-CN" altLang="en-US" dirty="0"/>
              <a:t>这个点只可能从上面或者左边走过来</a:t>
            </a:r>
            <a:endParaRPr lang="en-US" altLang="zh-CN" dirty="0"/>
          </a:p>
          <a:p>
            <a:r>
              <a:rPr kumimoji="1" lang="zh-CN" altLang="en-US" dirty="0"/>
              <a:t>状态转移：</a:t>
            </a:r>
            <a:endParaRPr kumimoji="1" lang="en-US" altLang="zh-CN" dirty="0"/>
          </a:p>
          <a:p>
            <a:r>
              <a:rPr kumimoji="1" lang="zh-CN" altLang="en-US" dirty="0"/>
              <a:t>如果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</a:t>
            </a:r>
            <a:r>
              <a:rPr kumimoji="1" lang="zh-CN" altLang="en-US" dirty="0"/>
              <a:t>不是障碍物：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][j]=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][j-1]+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[i-1][j]</a:t>
            </a:r>
          </a:p>
          <a:p>
            <a:r>
              <a:rPr kumimoji="1" lang="zh-CN" altLang="en-US" dirty="0"/>
              <a:t>如果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是障碍物：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dp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][j]=0</a:t>
            </a:r>
            <a:endParaRPr kumimoji="1" lang="zh-CN" altLang="en-US" dirty="0"/>
          </a:p>
          <a:p>
            <a:r>
              <a:rPr lang="zh-CN" altLang="en-US" dirty="0"/>
              <a:t>时间复杂度：</a:t>
            </a:r>
            <a:r>
              <a:rPr lang="en-US" altLang="zh-CN" dirty="0"/>
              <a:t>O(n</a:t>
            </a:r>
            <a:r>
              <a:rPr lang="zh-CN" altLang="en-US" dirty="0"/>
              <a:t>*</a:t>
            </a:r>
            <a:r>
              <a:rPr lang="en-US" altLang="zh-CN" dirty="0"/>
              <a:t>m)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2979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D9867B-0065-B341-A9C7-3C08AEC2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C835E-E2D2-9046-8C79-8D243FB64D15}"/>
              </a:ext>
            </a:extLst>
          </p:cNvPr>
          <p:cNvSpPr/>
          <p:nvPr/>
        </p:nvSpPr>
        <p:spPr>
          <a:xfrm>
            <a:off x="361950" y="1580287"/>
            <a:ext cx="11449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先不考虑环（首尾相连），仅考虑</a:t>
            </a:r>
            <a:r>
              <a:rPr lang="en-US" altLang="zh-CN" sz="2400" dirty="0"/>
              <a:t>1-n</a:t>
            </a:r>
            <a:r>
              <a:rPr lang="zh-CN" altLang="en-US" sz="2400" dirty="0"/>
              <a:t>成链的情况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只有一堆石子：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5</a:t>
            </a:r>
            <a:r>
              <a:rPr lang="zh-CN" altLang="en-US" sz="2400" dirty="0"/>
              <a:t> 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=0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有两堆石子：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 err="1">
                <a:sym typeface="Wingdings" pitchFamily="2" charset="2"/>
              </a:rPr>
              <a:t>ans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有三堆石子：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有两种合并方式：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(1</a:t>
            </a:r>
            <a:r>
              <a:rPr lang="zh-CN" altLang="en-US" sz="2400" dirty="0"/>
              <a:t> </a:t>
            </a:r>
            <a:r>
              <a:rPr lang="en-US" altLang="zh-CN" sz="2400" dirty="0"/>
              <a:t>2)</a:t>
            </a:r>
            <a:r>
              <a:rPr lang="zh-CN" altLang="en-US" sz="2400" dirty="0"/>
              <a:t>   和 </a:t>
            </a:r>
            <a:r>
              <a:rPr lang="en-US" altLang="zh-CN" sz="2400" dirty="0"/>
              <a:t>(1</a:t>
            </a:r>
            <a:r>
              <a:rPr lang="zh-CN" altLang="en-US" sz="2400" dirty="0"/>
              <a:t>  </a:t>
            </a:r>
            <a:r>
              <a:rPr lang="en-US" altLang="zh-CN" sz="2400" dirty="0"/>
              <a:t>1)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代价分别是：</a:t>
            </a:r>
            <a:r>
              <a:rPr lang="en-US" altLang="zh-CN" sz="2400" dirty="0"/>
              <a:t>(1+2)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(3+1)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7</a:t>
            </a:r>
            <a:r>
              <a:rPr lang="zh-CN" altLang="en-US" sz="2400" dirty="0"/>
              <a:t>   和 </a:t>
            </a:r>
            <a:r>
              <a:rPr lang="en-US" altLang="zh-CN" sz="2400" dirty="0"/>
              <a:t>(1+1)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(2+2)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所以 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6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再例如有</a:t>
            </a:r>
            <a:r>
              <a:rPr lang="en-US" altLang="zh-CN" sz="2400" dirty="0"/>
              <a:t>4</a:t>
            </a:r>
            <a:r>
              <a:rPr lang="zh-CN" altLang="en-US" sz="2400" dirty="0"/>
              <a:t>堆石子：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合并方式有哪些？最少代价是？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6986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D9867B-0065-B341-A9C7-3C08AEC2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C835E-E2D2-9046-8C79-8D243FB64D15}"/>
              </a:ext>
            </a:extLst>
          </p:cNvPr>
          <p:cNvSpPr/>
          <p:nvPr/>
        </p:nvSpPr>
        <p:spPr>
          <a:xfrm>
            <a:off x="371474" y="1303196"/>
            <a:ext cx="1144904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再例如有</a:t>
            </a:r>
            <a:r>
              <a:rPr lang="en-US" altLang="zh-CN" sz="2400" dirty="0"/>
              <a:t>4</a:t>
            </a:r>
            <a:r>
              <a:rPr lang="zh-CN" altLang="en-US" sz="2400" dirty="0"/>
              <a:t>堆石子</a:t>
            </a:r>
            <a:r>
              <a:rPr lang="en-US" altLang="zh-CN" sz="2400" dirty="0"/>
              <a:t>:2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合并方式有：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/>
              <a:t>(2,</a:t>
            </a:r>
            <a:r>
              <a:rPr lang="zh-CN" altLang="en-US" sz="2400" dirty="0"/>
              <a:t> </a:t>
            </a:r>
            <a:r>
              <a:rPr lang="en-US" altLang="zh-CN" sz="2400" dirty="0"/>
              <a:t>1),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14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3)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14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</a:t>
            </a:r>
            <a:r>
              <a:rPr lang="en-US" altLang="zh-CN" sz="2400" dirty="0">
                <a:sym typeface="Wingdings" pitchFamily="2" charset="2"/>
              </a:rPr>
              <a:t>2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13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3)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5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 </a:t>
            </a:r>
            <a:r>
              <a:rPr lang="en-US" altLang="zh-CN" sz="2400" dirty="0">
                <a:sym typeface="Wingdings" pitchFamily="2" charset="2"/>
              </a:rPr>
              <a:t>2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5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14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3)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1),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14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3)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(1,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4)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2,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5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itchFamily="2" charset="2"/>
              </a:rPr>
              <a:t>代价是：</a:t>
            </a:r>
            <a:r>
              <a:rPr lang="en-US" altLang="zh-CN" sz="2400" dirty="0">
                <a:sym typeface="Wingdings" pitchFamily="2" charset="2"/>
              </a:rPr>
              <a:t>4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5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+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7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=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16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最少代价是</a:t>
            </a:r>
            <a:r>
              <a:rPr lang="en-US" altLang="zh-CN" sz="2400" dirty="0"/>
              <a:t>:</a:t>
            </a:r>
            <a:r>
              <a:rPr lang="en-US" altLang="zh-CN" sz="2400" dirty="0">
                <a:solidFill>
                  <a:srgbClr val="00B050"/>
                </a:solidFill>
              </a:rPr>
              <a:t>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1378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4D4C97-FAED-B348-9F2A-6A18E59BB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61AEF-94D4-F740-80B7-95F765E6F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033907" cy="4958474"/>
          </a:xfrm>
        </p:spPr>
        <p:txBody>
          <a:bodyPr/>
          <a:lstStyle/>
          <a:p>
            <a:r>
              <a:rPr kumimoji="1" lang="zh-CN" altLang="en-US" dirty="0"/>
              <a:t>现在我们来考虑将区间</a:t>
            </a:r>
            <a:r>
              <a:rPr kumimoji="1" lang="en-US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, j]</a:t>
            </a:r>
            <a:r>
              <a:rPr kumimoji="1" lang="zh-CN" altLang="en-US" dirty="0"/>
              <a:t>的石子堆合并</a:t>
            </a:r>
          </a:p>
          <a:p>
            <a:r>
              <a:rPr kumimoji="1" lang="zh-CN" altLang="en-US" dirty="0"/>
              <a:t>状态定义：</a:t>
            </a:r>
          </a:p>
          <a:p>
            <a:pPr lvl="1"/>
            <a:r>
              <a:rPr kumimoji="1" lang="en-HK" altLang="zh-CN" dirty="0" err="1"/>
              <a:t>dp</a:t>
            </a:r>
            <a:r>
              <a:rPr kumimoji="1" lang="en-HK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][j] </a:t>
            </a:r>
            <a:r>
              <a:rPr kumimoji="1" lang="zh-CN" altLang="en-US" dirty="0"/>
              <a:t>表示把第</a:t>
            </a:r>
            <a:r>
              <a:rPr kumimoji="1" lang="en-HK" altLang="zh-CN" dirty="0" err="1"/>
              <a:t>i</a:t>
            </a:r>
            <a:r>
              <a:rPr kumimoji="1" lang="zh-CN" altLang="en-US" dirty="0"/>
              <a:t>到第</a:t>
            </a:r>
            <a:r>
              <a:rPr kumimoji="1" lang="en-HK" altLang="zh-CN" dirty="0"/>
              <a:t>j</a:t>
            </a:r>
            <a:r>
              <a:rPr kumimoji="1" lang="zh-CN" altLang="en-US" dirty="0"/>
              <a:t>堆石子合并到一起的最小代价</a:t>
            </a:r>
          </a:p>
          <a:p>
            <a:pPr lvl="1"/>
            <a:r>
              <a:rPr kumimoji="1" lang="en-HK" altLang="zh-CN" dirty="0"/>
              <a:t>sum[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][j] </a:t>
            </a:r>
            <a:r>
              <a:rPr kumimoji="1" lang="zh-CN" altLang="en-US" dirty="0"/>
              <a:t>表示第</a:t>
            </a:r>
            <a:r>
              <a:rPr kumimoji="1" lang="en-HK" altLang="zh-CN" dirty="0" err="1"/>
              <a:t>i</a:t>
            </a:r>
            <a:r>
              <a:rPr kumimoji="1" lang="zh-CN" altLang="en-US" dirty="0"/>
              <a:t>到第</a:t>
            </a:r>
            <a:r>
              <a:rPr kumimoji="1" lang="en-HK" altLang="zh-CN" dirty="0"/>
              <a:t>j</a:t>
            </a:r>
            <a:r>
              <a:rPr kumimoji="1" lang="zh-CN" altLang="en-US" dirty="0"/>
              <a:t>堆所有石子的个数和</a:t>
            </a:r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, j] </a:t>
            </a:r>
            <a:r>
              <a:rPr kumimoji="1" lang="zh-CN" altLang="en-US" dirty="0"/>
              <a:t>在</a:t>
            </a:r>
            <a:r>
              <a:rPr kumimoji="1" lang="en-HK" altLang="zh-CN" dirty="0"/>
              <a:t>k</a:t>
            </a:r>
            <a:r>
              <a:rPr kumimoji="1" lang="zh-CN" altLang="en-US" dirty="0"/>
              <a:t>位置分成左右两段： </a:t>
            </a:r>
            <a:r>
              <a:rPr kumimoji="1" lang="en-US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, k]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[</a:t>
            </a:r>
            <a:r>
              <a:rPr kumimoji="1" lang="en-HK" altLang="zh-CN" dirty="0"/>
              <a:t>k+1, j]  </a:t>
            </a:r>
            <a:r>
              <a:rPr kumimoji="1" lang="zh-CN" altLang="en-US" dirty="0"/>
              <a:t>其中 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&lt;= k &lt;= j-1</a:t>
            </a:r>
          </a:p>
          <a:p>
            <a:r>
              <a:rPr kumimoji="1" lang="zh-CN" altLang="en-US" dirty="0"/>
              <a:t>那么有状态转移方程：</a:t>
            </a:r>
          </a:p>
          <a:p>
            <a:pPr lvl="1"/>
            <a:r>
              <a:rPr kumimoji="1" lang="en-HK" altLang="zh-CN" dirty="0" err="1"/>
              <a:t>dp</a:t>
            </a:r>
            <a:r>
              <a:rPr kumimoji="1" lang="en-HK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][j] = min(</a:t>
            </a:r>
            <a:r>
              <a:rPr kumimoji="1" lang="en-HK" altLang="zh-CN" dirty="0" err="1"/>
              <a:t>dp</a:t>
            </a:r>
            <a:r>
              <a:rPr kumimoji="1" lang="en-HK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][k]+</a:t>
            </a:r>
            <a:r>
              <a:rPr kumimoji="1" lang="en-HK" altLang="zh-CN" dirty="0" err="1"/>
              <a:t>dp</a:t>
            </a:r>
            <a:r>
              <a:rPr kumimoji="1" lang="en-HK" altLang="zh-CN" dirty="0"/>
              <a:t>[k+1][j]) +sum</a:t>
            </a:r>
            <a:r>
              <a:rPr kumimoji="1" lang="en-US" altLang="zh-CN" dirty="0"/>
              <a:t>(</a:t>
            </a:r>
            <a:r>
              <a:rPr kumimoji="1" lang="en-HK" altLang="zh-CN" dirty="0" err="1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HK" altLang="zh-CN" dirty="0"/>
              <a:t>j</a:t>
            </a:r>
            <a:r>
              <a:rPr kumimoji="1" lang="en-US" altLang="zh-CN" dirty="0"/>
              <a:t>)</a:t>
            </a:r>
            <a:r>
              <a:rPr kumimoji="1" lang="en-HK" altLang="zh-CN" dirty="0"/>
              <a:t> </a:t>
            </a:r>
          </a:p>
          <a:p>
            <a:r>
              <a:rPr kumimoji="1" lang="zh-CN" altLang="en-US" dirty="0"/>
              <a:t>初始化：</a:t>
            </a:r>
          </a:p>
          <a:p>
            <a:pPr lvl="1"/>
            <a:r>
              <a:rPr kumimoji="1" lang="en-HK" altLang="zh-CN" dirty="0" err="1"/>
              <a:t>dp</a:t>
            </a:r>
            <a:r>
              <a:rPr kumimoji="1" lang="en-HK" altLang="zh-CN" dirty="0"/>
              <a:t>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 = 0  </a:t>
            </a:r>
            <a:br>
              <a:rPr kumimoji="1" lang="en-HK" altLang="zh-CN" dirty="0"/>
            </a:br>
            <a:endParaRPr kumimoji="1" lang="en-HK" altLang="zh-CN" dirty="0"/>
          </a:p>
          <a:p>
            <a:endParaRPr kumimoji="1" lang="en-HK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C93B99-3099-6942-B163-C7F38CA1503E}"/>
              </a:ext>
            </a:extLst>
          </p:cNvPr>
          <p:cNvSpPr txBox="1"/>
          <p:nvPr/>
        </p:nvSpPr>
        <p:spPr>
          <a:xfrm>
            <a:off x="6720507" y="5873186"/>
            <a:ext cx="547149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其中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sum(</a:t>
            </a:r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, j) =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pre[j]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–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pre[</a:t>
            </a:r>
            <a:r>
              <a:rPr kumimoji="1" lang="en-US" altLang="zh-CN" sz="2400" b="0" i="0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–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1]</a:t>
            </a: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pre[</a:t>
            </a:r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]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表示到</a:t>
            </a:r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的前缀和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58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D9867B-0065-B341-A9C7-3C08AEC2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石子合并：递推写法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9DF0BC-2546-254A-9F7A-7529B785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18" y="2529032"/>
            <a:ext cx="8915400" cy="3822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95FFC2-8696-554D-A14C-BF152E7CFD57}"/>
              </a:ext>
            </a:extLst>
          </p:cNvPr>
          <p:cNvSpPr txBox="1"/>
          <p:nvPr/>
        </p:nvSpPr>
        <p:spPr>
          <a:xfrm>
            <a:off x="569088" y="1600843"/>
            <a:ext cx="307465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时间复杂度：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O(n^3)</a:t>
            </a:r>
          </a:p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空间复杂度：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O(n^2)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804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D9867B-0065-B341-A9C7-3C08AEC2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石子合并：递归写法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9DF7B-C164-9847-B189-D129FF1A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54859"/>
            <a:ext cx="3479800" cy="154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21827A-4011-E54E-8A93-533AC668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755159"/>
            <a:ext cx="6667500" cy="2527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CCCB95-8621-DC4D-BD31-D79524D7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354859"/>
            <a:ext cx="8686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4A25A9-D9B7-F84E-8F00-E59F08C66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65CEB-7CFD-F540-8570-F7A23042D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考虑环的情况，即第一堆和最后一堆相邻，可以合并</a:t>
            </a:r>
            <a:endParaRPr kumimoji="1" lang="en-US" altLang="zh-CN" dirty="0"/>
          </a:p>
          <a:p>
            <a:r>
              <a:rPr kumimoji="1" lang="zh-CN" altLang="en-US" dirty="0"/>
              <a:t>在任意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位置断开环，环变成</a:t>
            </a:r>
            <a:r>
              <a:rPr kumimoji="1" lang="en-US" altLang="zh-CN" dirty="0"/>
              <a:t>[i+1,...,n,</a:t>
            </a:r>
            <a:r>
              <a:rPr kumimoji="1" lang="zh-CN" altLang="en-US" dirty="0"/>
              <a:t> </a:t>
            </a:r>
            <a:r>
              <a:rPr kumimoji="1" lang="en-US" altLang="zh-CN" dirty="0"/>
              <a:t>1,...,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这样的链，对所有断开的方法进行计算就能得到答案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方法：在</a:t>
            </a:r>
            <a:r>
              <a:rPr kumimoji="1" lang="en-US" altLang="zh-CN" dirty="0"/>
              <a:t>1-n</a:t>
            </a:r>
            <a:r>
              <a:rPr kumimoji="1" lang="zh-CN" altLang="en-US" dirty="0"/>
              <a:t>中断开环，将数组</a:t>
            </a:r>
            <a:r>
              <a:rPr kumimoji="1" lang="en-US" altLang="zh-CN" dirty="0"/>
              <a:t>a</a:t>
            </a:r>
            <a:r>
              <a:rPr kumimoji="1" lang="zh-CN" altLang="en-US" dirty="0"/>
              <a:t>复制一份放在原来数组的后面，这样任意的</a:t>
            </a:r>
            <a:r>
              <a:rPr kumimoji="1" lang="en-US" altLang="zh-CN" dirty="0"/>
              <a:t>[i,i+n-1]</a:t>
            </a:r>
            <a:r>
              <a:rPr kumimoji="1" lang="zh-CN" altLang="en-US" dirty="0"/>
              <a:t>都对应了环的一种断开方案</a:t>
            </a:r>
          </a:p>
        </p:txBody>
      </p:sp>
    </p:spTree>
    <p:extLst>
      <p:ext uri="{BB962C8B-B14F-4D97-AF65-F5344CB8AC3E}">
        <p14:creationId xmlns:p14="http://schemas.microsoft.com/office/powerpoint/2010/main" val="1801705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A25E72-95BC-5844-B231-7B588A453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石子合并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9310CA-8F8E-9F4E-9703-3F044C42E1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14421E-5F07-4345-B04F-742003D3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08" y="0"/>
            <a:ext cx="885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9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B6C542-CF0B-5344-8F7B-5473AED480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最长公共子序列问题：</a:t>
            </a:r>
            <a:r>
              <a:rPr kumimoji="1" lang="en-US" altLang="zh-CN" dirty="0"/>
              <a:t>LCS</a:t>
            </a:r>
          </a:p>
          <a:p>
            <a:pPr lvl="1"/>
            <a:r>
              <a:rPr kumimoji="1" lang="zh-CN" altLang="en-US" dirty="0"/>
              <a:t>子串和子序列的区别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分类讨论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O(n</a:t>
            </a:r>
            <a:r>
              <a:rPr kumimoji="1" lang="zh-CN" altLang="en-US" dirty="0"/>
              <a:t> * </a:t>
            </a:r>
            <a:r>
              <a:rPr kumimoji="1" lang="en-US" altLang="zh-CN" dirty="0"/>
              <a:t>m)</a:t>
            </a:r>
          </a:p>
          <a:p>
            <a:r>
              <a:rPr kumimoji="1" lang="zh-CN" altLang="en-US" dirty="0"/>
              <a:t>区间</a:t>
            </a:r>
            <a:r>
              <a:rPr kumimoji="1" lang="en-US" altLang="zh-CN" dirty="0"/>
              <a:t>DP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枚举区间的阶段位置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O(n^3)</a:t>
            </a:r>
          </a:p>
          <a:p>
            <a:r>
              <a:rPr kumimoji="1" lang="zh-CN" altLang="en-US" dirty="0"/>
              <a:t>三要素：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状态定义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状态初始化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状态转移公式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607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3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C4D1B4F-A987-8049-8FE4-67C28BDC0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过河卒</a:t>
            </a:r>
            <a:endParaRPr kumimoji="1"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FB131-2E29-AB4B-9403-19CCCFC88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EC8676-78E5-B841-81F1-935D949B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52" y="1492766"/>
            <a:ext cx="5959516" cy="51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过河卒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053823" cy="4664597"/>
          </a:xfrm>
        </p:spPr>
        <p:txBody>
          <a:bodyPr/>
          <a:lstStyle/>
          <a:p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表示走到坐标为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  <a:r>
              <a:rPr lang="zh-CN" altLang="en-US" dirty="0"/>
              <a:t>的路径数有多少</a:t>
            </a:r>
            <a:endParaRPr lang="en-US" altLang="zh-CN" dirty="0"/>
          </a:p>
          <a:p>
            <a:r>
              <a:rPr lang="zh-CN" altLang="en-US" dirty="0"/>
              <a:t>由于只能向下或向右走，因此只能从左或上转移过来</a:t>
            </a:r>
            <a:endParaRPr lang="en-US" altLang="zh-CN" dirty="0"/>
          </a:p>
          <a:p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 = </a:t>
            </a:r>
            <a:r>
              <a:rPr lang="en-US" altLang="zh-CN" dirty="0" err="1"/>
              <a:t>dp</a:t>
            </a:r>
            <a:r>
              <a:rPr lang="en-US" altLang="zh-CN" dirty="0"/>
              <a:t>[i-1][j] + </a:t>
            </a:r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][j-1]</a:t>
            </a:r>
          </a:p>
          <a:p>
            <a:r>
              <a:rPr lang="zh-CN" altLang="en-US" dirty="0"/>
              <a:t>将马能走到的格子先标记一下，并将其</a:t>
            </a:r>
            <a:r>
              <a:rPr lang="en-US" altLang="zh-CN" dirty="0" err="1"/>
              <a:t>dp</a:t>
            </a:r>
            <a:r>
              <a:rPr lang="zh-CN" altLang="en-US" dirty="0"/>
              <a:t>值赋值为</a:t>
            </a:r>
            <a:r>
              <a:rPr lang="en-US" altLang="zh-CN" dirty="0"/>
              <a:t>0</a:t>
            </a:r>
            <a:r>
              <a:rPr lang="zh-CN" altLang="en-US" dirty="0"/>
              <a:t>，即不能被更新，也没有走到它的路径</a:t>
            </a:r>
            <a:endParaRPr lang="en-US" altLang="zh-CN" dirty="0"/>
          </a:p>
          <a:p>
            <a:r>
              <a:rPr lang="zh-CN" altLang="en-US" dirty="0"/>
              <a:t>注意数据范围，需要</a:t>
            </a:r>
            <a:r>
              <a:rPr lang="en-US" altLang="zh-CN" dirty="0"/>
              <a:t>long long</a:t>
            </a:r>
            <a:r>
              <a:rPr lang="zh-CN" altLang="en-US" dirty="0"/>
              <a:t>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84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过河卒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F4C69-5538-6A49-B11B-9024F329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75" y="0"/>
            <a:ext cx="639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229C60-3AA7-EC4F-9CF7-913B98E62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altLang="zh-CN" dirty="0"/>
              <a:t>Maximum sum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1C0AF7-439D-C744-B111-619A05692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FEDDF-F72F-584E-B756-F98C992D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214" y="2155703"/>
            <a:ext cx="2616200" cy="3594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C51E7-3777-374B-AFBF-E36B3A6F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1" y="1361271"/>
            <a:ext cx="6197023" cy="51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EA7852-6CC5-AB49-8664-CC805D8DB2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altLang="zh-CN" dirty="0"/>
              <a:t>Maximum sum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F556D6-880F-1046-BCA3-E6D46FDD1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回忆最大子段和，与最大子段和的联系是什么？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如果会写最大子段和，如何转化到这题上面？</a:t>
            </a:r>
          </a:p>
        </p:txBody>
      </p:sp>
    </p:spTree>
    <p:extLst>
      <p:ext uri="{BB962C8B-B14F-4D97-AF65-F5344CB8AC3E}">
        <p14:creationId xmlns:p14="http://schemas.microsoft.com/office/powerpoint/2010/main" val="262001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0AE668-0C13-FD43-BB67-DDCC416A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奶牛的比赛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CA264-D37E-1943-ADD6-66B7C18C96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FCF7E-F284-4048-93A7-9BEB6457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1" y="0"/>
            <a:ext cx="7011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05117"/>
      </p:ext>
    </p:extLst>
  </p:cSld>
  <p:clrMapOvr>
    <a:masterClrMapping/>
  </p:clrMapOvr>
</p:sld>
</file>

<file path=ppt/theme/theme1.xml><?xml version="1.0" encoding="utf-8"?>
<a:theme xmlns:a="http://schemas.openxmlformats.org/drawingml/2006/main" name="课程模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ctr">
          <a:defRPr kumimoji="1" sz="2400" b="0" i="0" smtClean="0">
            <a:solidFill>
              <a:schemeClr val="bg1"/>
            </a:solidFill>
            <a:latin typeface="Source Han Sans CN" charset="-122"/>
            <a:ea typeface="Source Han Sans CN" charset="-122"/>
            <a:cs typeface="Source Han Sans CN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2100</Words>
  <Application>Microsoft Macintosh PowerPoint</Application>
  <PresentationFormat>宽屏</PresentationFormat>
  <Paragraphs>188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DengXian</vt:lpstr>
      <vt:lpstr>AliHYAiHei-Beta</vt:lpstr>
      <vt:lpstr>Source Han Sans CN</vt:lpstr>
      <vt:lpstr>Source Han Sans CN Medium</vt:lpstr>
      <vt:lpstr>Arial</vt:lpstr>
      <vt:lpstr>Cambria Math</vt:lpstr>
      <vt:lpstr>课程模版</vt:lpstr>
      <vt:lpstr>实验舱蛟龙五班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庄杰</dc:creator>
  <cp:lastModifiedBy>shad0w walker</cp:lastModifiedBy>
  <cp:revision>71</cp:revision>
  <dcterms:created xsi:type="dcterms:W3CDTF">2018-01-26T10:42:19Z</dcterms:created>
  <dcterms:modified xsi:type="dcterms:W3CDTF">2019-08-13T05:15:40Z</dcterms:modified>
</cp:coreProperties>
</file>